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7" r:id="rId1"/>
  </p:sldMasterIdLst>
  <p:sldIdLst>
    <p:sldId id="340" r:id="rId2"/>
    <p:sldId id="341" r:id="rId3"/>
    <p:sldId id="342" r:id="rId4"/>
    <p:sldId id="343" r:id="rId5"/>
    <p:sldId id="344" r:id="rId6"/>
    <p:sldId id="345" r:id="rId7"/>
    <p:sldId id="313" r:id="rId8"/>
    <p:sldId id="314" r:id="rId9"/>
    <p:sldId id="315" r:id="rId10"/>
    <p:sldId id="316" r:id="rId11"/>
    <p:sldId id="31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956" autoAdjust="0"/>
    <p:restoredTop sz="94660"/>
  </p:normalViewPr>
  <p:slideViewPr>
    <p:cSldViewPr snapToGrid="0">
      <p:cViewPr varScale="1">
        <p:scale>
          <a:sx n="74" d="100"/>
          <a:sy n="74" d="100"/>
        </p:scale>
        <p:origin x="94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AD347D-5ACD-4C99-B74B-A9C85AD731AF}" type="datetimeFigureOut">
              <a:rPr lang="en-US" smtClean="0"/>
              <a:t>5/22/2017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95957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275613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5/22/2017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057041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796027F-7875-4030-9381-8BD8C4F21935}" type="datetimeFigureOut">
              <a:rPr lang="en-US" smtClean="0"/>
              <a:t>5/22/2017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39285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796027F-7875-4030-9381-8BD8C4F21935}" type="datetimeFigureOut">
              <a:rPr lang="en-US" smtClean="0"/>
              <a:t>5/22/2017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126649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68305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29098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621926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79278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67562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t>5/22/2017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37050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D347D-5ACD-4C99-B74B-A9C85AD731AF}" type="datetimeFigureOut">
              <a:rPr lang="en-US" smtClean="0"/>
              <a:t>5/22/2017</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82097223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049356" y="738680"/>
            <a:ext cx="10357398"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GIẢI THÍCH CHƯƠNG TRÌNH CON DELAY:</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MỖI LỆNH CẦN 1 HOẶC 2 CHU KỲ MÁY ĐỂ THỰC HIỆN – CHO 1 CHU KỲ MÁY LÀ 1µS. </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MUỐN DELAY 1MS = 1000µS – CHO VI ĐIỀU KHIỂN THỰC HIỆN 1000 LỆNH NÀO ĐÓ  - MỖI LỆNH 1 CHU KỲ.</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VÍ DỤ LỆNH NOP</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NOP	;1</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NOP	;2</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NOP	;1000</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728146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6459" y="188527"/>
            <a:ext cx="10515600" cy="2632384"/>
          </a:xfrm>
        </p:spPr>
        <p:txBody>
          <a:bodyPr>
            <a:normAutofit/>
          </a:bodyPr>
          <a:lstStyle/>
          <a:p>
            <a:r>
              <a:rPr lang="en-US" sz="2800" dirty="0">
                <a:latin typeface="Times New Roman" pitchFamily="18" charset="0"/>
                <a:cs typeface="Times New Roman" pitchFamily="18" charset="0"/>
              </a:rPr>
              <a:t>CÁCH VIẾT DÙNG VÒNG LẶP: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DELAY204µS:	MOV 	70H,#100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70H,$		</a:t>
            </a:r>
            <a:r>
              <a:rPr lang="en-US" sz="2800" dirty="0" smtClean="0">
                <a:latin typeface="Times New Roman" pitchFamily="18" charset="0"/>
                <a:cs typeface="Times New Roman" pitchFamily="18" charset="0"/>
              </a:rPr>
              <a:t>;2T </a:t>
            </a:r>
            <a:r>
              <a:rPr lang="en-US" sz="2800" dirty="0">
                <a:latin typeface="Times New Roman" pitchFamily="18" charset="0"/>
                <a:cs typeface="Times New Roman" pitchFamily="18" charset="0"/>
              </a:rPr>
              <a:t>× 100</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RET				</a:t>
            </a:r>
            <a:r>
              <a:rPr lang="en-US" sz="2800" dirty="0" smtClean="0">
                <a:latin typeface="Times New Roman" pitchFamily="18" charset="0"/>
                <a:cs typeface="Times New Roman" pitchFamily="18" charset="0"/>
              </a:rPr>
              <a:t>;</a:t>
            </a:r>
            <a:r>
              <a:rPr lang="en-US" sz="2800" dirty="0">
                <a:latin typeface="Times New Roman" pitchFamily="18" charset="0"/>
                <a:cs typeface="Times New Roman" pitchFamily="18" charset="0"/>
              </a:rPr>
              <a:t>2T</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4" name="Rectangle 3"/>
          <p:cNvSpPr/>
          <p:nvPr/>
        </p:nvSpPr>
        <p:spPr>
          <a:xfrm>
            <a:off x="1087116" y="2394128"/>
            <a:ext cx="9002973" cy="1384995"/>
          </a:xfrm>
          <a:prstGeom prst="rect">
            <a:avLst/>
          </a:prstGeom>
        </p:spPr>
        <p:txBody>
          <a:bodyPr wrap="square">
            <a:spAutoFit/>
          </a:bodyPr>
          <a:lstStyle/>
          <a:p>
            <a:r>
              <a:rPr lang="en-US" sz="2800" dirty="0">
                <a:latin typeface="Times New Roman" pitchFamily="18" charset="0"/>
                <a:cs typeface="Times New Roman" pitchFamily="18" charset="0"/>
              </a:rPr>
              <a:t>DELAY500µS:	MOV 	70H,#248		;2T</a:t>
            </a:r>
          </a:p>
          <a:p>
            <a:r>
              <a:rPr lang="en-US" sz="2800" dirty="0">
                <a:latin typeface="Times New Roman" pitchFamily="18" charset="0"/>
                <a:cs typeface="Times New Roman" pitchFamily="18" charset="0"/>
              </a:rPr>
              <a:t>			DJNZ		70H,$			;2T × 248</a:t>
            </a:r>
          </a:p>
          <a:p>
            <a:r>
              <a:rPr lang="en-US" sz="2800" dirty="0">
                <a:latin typeface="Times New Roman" pitchFamily="18" charset="0"/>
                <a:cs typeface="Times New Roman" pitchFamily="18" charset="0"/>
              </a:rPr>
              <a:t>			RET					;2T</a:t>
            </a:r>
          </a:p>
        </p:txBody>
      </p:sp>
      <p:sp>
        <p:nvSpPr>
          <p:cNvPr id="5" name="Rectangle 1"/>
          <p:cNvSpPr>
            <a:spLocks noChangeArrowheads="1"/>
          </p:cNvSpPr>
          <p:nvPr/>
        </p:nvSpPr>
        <p:spPr bwMode="auto">
          <a:xfrm>
            <a:off x="683699" y="3749457"/>
            <a:ext cx="11311989"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DELAY 0.1S = 100 MS = 100,000 µS =  500µS × 200</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DELAY100MS:	MOV 	71H,#200		;2T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			CALL	500 µS		;(2T + 500T)×200</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DJNZ 	71H,DEL		;2T×200</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RET					;2T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TTG 	= (2T+2T) + (2T+500T)×200 + 2T×200 = 100, 804 µS  - SAI SỐ 804 µS</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6759522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881" y="146760"/>
            <a:ext cx="10515600" cy="3456248"/>
          </a:xfrm>
        </p:spPr>
        <p:txBody>
          <a:bodyPr>
            <a:noAutofit/>
          </a:bodyPr>
          <a:lstStyle/>
          <a:p>
            <a:r>
              <a:rPr lang="en-US" sz="2800" dirty="0">
                <a:latin typeface="Times New Roman" pitchFamily="18" charset="0"/>
                <a:cs typeface="Times New Roman" pitchFamily="18" charset="0"/>
              </a:rPr>
              <a:t>ĐIỀU CHỈNH: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DELAY100MS:	MOV 	71H,#198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			CALL	500 µS		;(2T + 500T)×198</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71H,DEL		;2T×198</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RET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TTG 	= (2T+2T) + (2T+500T)×198 + 2T×198 = 99, 796 µS  - SAI SỐ THIẾU 204S</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THIẾU THÌ THÊM</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4" name="Rectangle 1"/>
          <p:cNvSpPr>
            <a:spLocks noChangeArrowheads="1"/>
          </p:cNvSpPr>
          <p:nvPr/>
        </p:nvSpPr>
        <p:spPr bwMode="auto">
          <a:xfrm>
            <a:off x="327545" y="3393535"/>
            <a:ext cx="11154771"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DELAY100MS:	MOV 	71H,#198		;2T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			CALL	500 µS		;(2T + 500T)×198</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DJNZ 	71H,DEL		;2T×198</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MOV 	72H,#101		;2T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DJNZ		72H,$			;2T×101= 244T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RET					;2T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1822461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855747"/>
          </a:xfrm>
        </p:spPr>
        <p:txBody>
          <a:bodyPr>
            <a:normAutofit/>
          </a:bodyPr>
          <a:lstStyle/>
          <a:p>
            <a:r>
              <a:rPr lang="en-US" sz="2800" dirty="0">
                <a:latin typeface="Times New Roman" pitchFamily="18" charset="0"/>
                <a:cs typeface="Times New Roman" pitchFamily="18" charset="0"/>
              </a:rPr>
              <a:t>VIẾT LẠI CHƯƠNG TRÌNH ĐỂ DỄ ĐIỀU CHỈNH: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DELAY100MS:	MOV 	71H,#X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			MOV 	70H,#Y		;2T        × X</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70H,$			;2T×Y  × X</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71H,DEL		;2T       × X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RET					;2T</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4" name="Rectangle 3"/>
          <p:cNvSpPr/>
          <p:nvPr/>
        </p:nvSpPr>
        <p:spPr>
          <a:xfrm>
            <a:off x="318448" y="3179635"/>
            <a:ext cx="10940955" cy="2677656"/>
          </a:xfrm>
          <a:prstGeom prst="rect">
            <a:avLst/>
          </a:prstGeom>
        </p:spPr>
        <p:txBody>
          <a:bodyPr wrap="square">
            <a:spAutoFit/>
          </a:bodyPr>
          <a:lstStyle/>
          <a:p>
            <a:r>
              <a:rPr lang="en-US" sz="2800" dirty="0">
                <a:latin typeface="Times New Roman" pitchFamily="18" charset="0"/>
                <a:cs typeface="Times New Roman" pitchFamily="18" charset="0"/>
              </a:rPr>
              <a:t>TTG 	= (2T+2T) + (2T+2T + 2T×Y) ×X = 100,000 µS  - SAI SỐ</a:t>
            </a:r>
          </a:p>
          <a:p>
            <a:r>
              <a:rPr lang="en-US" sz="2800" dirty="0">
                <a:latin typeface="Times New Roman" pitchFamily="18" charset="0"/>
                <a:cs typeface="Times New Roman" pitchFamily="18" charset="0"/>
              </a:rPr>
              <a:t>CHỌN X=250 THÌ (2T+2T + 2T×Y)= (100,000 – 4)/250 = 399,98</a:t>
            </a:r>
          </a:p>
          <a:p>
            <a:r>
              <a:rPr lang="en-US" sz="2800" dirty="0">
                <a:latin typeface="Times New Roman" pitchFamily="18" charset="0"/>
                <a:cs typeface="Times New Roman" pitchFamily="18" charset="0"/>
              </a:rPr>
              <a:t>CHỌN KẾT QUẢ LÀ 399 THÌ (2T+2T + 2T×Y)=  399</a:t>
            </a:r>
          </a:p>
          <a:p>
            <a:r>
              <a:rPr lang="en-US" sz="2800" dirty="0">
                <a:latin typeface="Times New Roman" pitchFamily="18" charset="0"/>
                <a:cs typeface="Times New Roman" pitchFamily="18" charset="0"/>
              </a:rPr>
              <a:t>THIẾU (99996-99750) THIẾU 246</a:t>
            </a:r>
          </a:p>
          <a:p>
            <a:r>
              <a:rPr lang="en-US" sz="2800" dirty="0">
                <a:latin typeface="Times New Roman" pitchFamily="18" charset="0"/>
                <a:cs typeface="Times New Roman" pitchFamily="18" charset="0"/>
              </a:rPr>
              <a:t>TÍNH Y: 	Y= (399 – 4)/2 = 197,5 CHỌN 197  THIẾU THÊM 1T</a:t>
            </a:r>
          </a:p>
          <a:p>
            <a:r>
              <a:rPr lang="en-US" sz="2800" dirty="0">
                <a:latin typeface="Times New Roman" pitchFamily="18" charset="0"/>
                <a:cs typeface="Times New Roman" pitchFamily="18" charset="0"/>
              </a:rPr>
              <a:t>TỔNG THỜI GIAN THIẾU LÀ 247 µS</a:t>
            </a:r>
          </a:p>
        </p:txBody>
      </p:sp>
    </p:spTree>
    <p:extLst>
      <p:ext uri="{BB962C8B-B14F-4D97-AF65-F5344CB8AC3E}">
        <p14:creationId xmlns:p14="http://schemas.microsoft.com/office/powerpoint/2010/main" val="19585479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415305"/>
          </a:xfrm>
        </p:spPr>
        <p:txBody>
          <a:bodyPr>
            <a:noAutofit/>
          </a:bodyPr>
          <a:lstStyle/>
          <a:p>
            <a:r>
              <a:rPr lang="en-US" sz="2800" dirty="0">
                <a:latin typeface="Times New Roman" pitchFamily="18" charset="0"/>
                <a:cs typeface="Times New Roman" pitchFamily="18" charset="0"/>
              </a:rPr>
              <a:t>DELAY100MS:	MOV 	71H,#250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DEL:			MOV 	70H,#197		;2T        × X</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70H,$			;2T×Y  × X</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71H,DEL		;2T       × X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MOV 	72H,#122		;2T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DJNZ		72H,$			;2T×122= 244T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NOP					;1T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RET					;2T</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4" name="Rectangle 3"/>
          <p:cNvSpPr/>
          <p:nvPr/>
        </p:nvSpPr>
        <p:spPr>
          <a:xfrm>
            <a:off x="796120" y="3890665"/>
            <a:ext cx="9944668" cy="1384995"/>
          </a:xfrm>
          <a:prstGeom prst="rect">
            <a:avLst/>
          </a:prstGeom>
        </p:spPr>
        <p:txBody>
          <a:bodyPr wrap="square">
            <a:spAutoFit/>
          </a:bodyPr>
          <a:lstStyle/>
          <a:p>
            <a:r>
              <a:rPr lang="en-US" sz="2800" dirty="0">
                <a:latin typeface="Times New Roman" pitchFamily="18" charset="0"/>
                <a:cs typeface="Times New Roman" pitchFamily="18" charset="0"/>
              </a:rPr>
              <a:t>DELAY500µS:	MOV 	70H,#245		;2T</a:t>
            </a:r>
          </a:p>
          <a:p>
            <a:r>
              <a:rPr lang="en-US" sz="2800" dirty="0">
                <a:latin typeface="Times New Roman" pitchFamily="18" charset="0"/>
                <a:cs typeface="Times New Roman" pitchFamily="18" charset="0"/>
              </a:rPr>
              <a:t>			DJNZ		70H,$			;2T × 248</a:t>
            </a:r>
          </a:p>
          <a:p>
            <a:r>
              <a:rPr lang="en-US" sz="2800" dirty="0">
                <a:latin typeface="Times New Roman" pitchFamily="18" charset="0"/>
                <a:cs typeface="Times New Roman" pitchFamily="18" charset="0"/>
              </a:rPr>
              <a:t>			RET					;2T</a:t>
            </a:r>
          </a:p>
        </p:txBody>
      </p:sp>
    </p:spTree>
    <p:extLst>
      <p:ext uri="{BB962C8B-B14F-4D97-AF65-F5344CB8AC3E}">
        <p14:creationId xmlns:p14="http://schemas.microsoft.com/office/powerpoint/2010/main" val="11670508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075" y="272954"/>
            <a:ext cx="10515600" cy="4640239"/>
          </a:xfrm>
        </p:spPr>
        <p:txBody>
          <a:bodyPr>
            <a:noAutofit/>
          </a:bodyPr>
          <a:lstStyle/>
          <a:p>
            <a:r>
              <a:rPr lang="en-US" sz="2800" b="1" i="1" dirty="0">
                <a:latin typeface="Times New Roman" pitchFamily="18" charset="0"/>
                <a:cs typeface="Times New Roman" pitchFamily="18" charset="0"/>
              </a:rPr>
              <a:t>TẠI SAO CHƯƠNG TRÌNH CON HIENTHI LẠI CHÈN TRONG CHƯƠNG TRÌNH DELAY?</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DO CHƯƠNG TRÌNH HIỂN THỊ DÙNG PHƯƠNG PHÁP QUÉT, NÊN PHẢI QUÉT LED LIÊN TỤC, NẾU NGỪNG QUÉT THÌ LED SẼ TẮT, HOẶC NẾU  1 CHƯƠNG TRÌNH NÀO ĐÓ THỰC HIỆN CHIẾM NHIỀU THỜI GIAN THÌ CŨNG LÀM LED TẮT.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TRONG CHƯƠNG TRÌNH TRÊN THÌ CHƯƠNG TRÌNH CON DELAY SẼ CHIẾM NHIỀU THỜI GIAN THỰC HIỆN, NÊN PHẢI CHÈN HIỂN THỊ VÀO CHƯƠNG TRÌNH CON DELAY.</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802060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a:bodyPr>
          <a:lstStyle/>
          <a:p>
            <a:r>
              <a:rPr lang="en-US" sz="2800" smtClean="0">
                <a:latin typeface="Tahoma" panose="020B0604030504040204" pitchFamily="34" charset="0"/>
                <a:ea typeface="Tahoma" panose="020B0604030504040204" pitchFamily="34" charset="0"/>
                <a:cs typeface="Tahoma" panose="020B0604030504040204" pitchFamily="34" charset="0"/>
              </a:rPr>
              <a:t>Giải thích và xác định giá trị thanh ghi A</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986117" y="1075766"/>
            <a:ext cx="10515600" cy="2702858"/>
          </a:xfrm>
        </p:spPr>
        <p:txBody>
          <a:bodyPr/>
          <a:lstStyle/>
          <a:p>
            <a:pPr marL="0" indent="0">
              <a:buNone/>
            </a:pPr>
            <a:r>
              <a:rPr lang="en-US"/>
              <a:t>MOV A,# </a:t>
            </a:r>
            <a:r>
              <a:rPr lang="en-US" smtClean="0"/>
              <a:t>72H </a:t>
            </a:r>
            <a:endParaRPr lang="en-US"/>
          </a:p>
          <a:p>
            <a:pPr marL="0" indent="0">
              <a:buNone/>
            </a:pPr>
            <a:r>
              <a:rPr lang="en-US"/>
              <a:t>	MOV R1</a:t>
            </a:r>
            <a:r>
              <a:rPr lang="en-US" smtClean="0"/>
              <a:t>,#A4H</a:t>
            </a:r>
            <a:endParaRPr lang="en-US"/>
          </a:p>
          <a:p>
            <a:pPr marL="0" indent="0">
              <a:buNone/>
            </a:pPr>
            <a:r>
              <a:rPr lang="en-US"/>
              <a:t>	ANL A,R1</a:t>
            </a:r>
          </a:p>
          <a:p>
            <a:pPr marL="0" indent="0">
              <a:buNone/>
            </a:pPr>
            <a:r>
              <a:rPr lang="en-US"/>
              <a:t>	SWAP A</a:t>
            </a:r>
          </a:p>
          <a:p>
            <a:pPr marL="0" indent="0">
              <a:buNone/>
            </a:pPr>
            <a:r>
              <a:rPr lang="en-US"/>
              <a:t>	END</a:t>
            </a:r>
          </a:p>
        </p:txBody>
      </p:sp>
      <p:sp>
        <p:nvSpPr>
          <p:cNvPr id="4" name="Rectangle 3"/>
          <p:cNvSpPr/>
          <p:nvPr/>
        </p:nvSpPr>
        <p:spPr>
          <a:xfrm>
            <a:off x="1219200" y="3550024"/>
            <a:ext cx="6096000" cy="3108543"/>
          </a:xfrm>
          <a:prstGeom prst="rect">
            <a:avLst/>
          </a:prstGeom>
        </p:spPr>
        <p:txBody>
          <a:bodyPr>
            <a:spAutoFit/>
          </a:bodyPr>
          <a:lstStyle/>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MOV A</a:t>
            </a:r>
            <a:r>
              <a:rPr lang="en-US" sz="2800" smtClean="0">
                <a:latin typeface="Tahoma" panose="020B0604030504040204" pitchFamily="34" charset="0"/>
                <a:ea typeface="Tahoma" panose="020B0604030504040204" pitchFamily="34" charset="0"/>
                <a:cs typeface="Tahoma" panose="020B0604030504040204" pitchFamily="34" charset="0"/>
              </a:rPr>
              <a:t>,#59H</a:t>
            </a:r>
            <a:endParaRPr lang="en-US" sz="2800">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MOV R1,#</a:t>
            </a:r>
            <a:r>
              <a:rPr lang="en-US" sz="2800" smtClean="0">
                <a:latin typeface="Tahoma" panose="020B0604030504040204" pitchFamily="34" charset="0"/>
                <a:ea typeface="Tahoma" panose="020B0604030504040204" pitchFamily="34" charset="0"/>
                <a:cs typeface="Tahoma" panose="020B0604030504040204" pitchFamily="34" charset="0"/>
              </a:rPr>
              <a:t>0A2H</a:t>
            </a:r>
            <a:endParaRPr lang="en-US" sz="2800">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ANL A,R1</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SETB C</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a:t>
            </a:r>
            <a:r>
              <a:rPr lang="en-US" sz="2800" smtClean="0">
                <a:latin typeface="Tahoma" panose="020B0604030504040204" pitchFamily="34" charset="0"/>
                <a:ea typeface="Tahoma" panose="020B0604030504040204" pitchFamily="34" charset="0"/>
                <a:cs typeface="Tahoma" panose="020B0604030504040204" pitchFamily="34" charset="0"/>
              </a:rPr>
              <a:t>RRC </a:t>
            </a:r>
            <a:r>
              <a:rPr lang="en-US" sz="2800">
                <a:latin typeface="Tahoma" panose="020B0604030504040204" pitchFamily="34" charset="0"/>
                <a:ea typeface="Tahoma" panose="020B0604030504040204" pitchFamily="34" charset="0"/>
                <a:cs typeface="Tahoma" panose="020B0604030504040204" pitchFamily="34" charset="0"/>
              </a:rPr>
              <a:t>A</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SWAP A</a:t>
            </a:r>
          </a:p>
          <a:p>
            <a:r>
              <a:rPr lang="en-US" sz="2800">
                <a:latin typeface="Tahoma" panose="020B0604030504040204" pitchFamily="34" charset="0"/>
                <a:ea typeface="Tahoma" panose="020B0604030504040204" pitchFamily="34" charset="0"/>
                <a:cs typeface="Tahoma" panose="020B0604030504040204" pitchFamily="34" charset="0"/>
              </a:rPr>
              <a:t>	END</a:t>
            </a:r>
          </a:p>
        </p:txBody>
      </p:sp>
    </p:spTree>
    <p:extLst>
      <p:ext uri="{BB962C8B-B14F-4D97-AF65-F5344CB8AC3E}">
        <p14:creationId xmlns:p14="http://schemas.microsoft.com/office/powerpoint/2010/main" val="3209148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a:bodyPr>
          <a:lstStyle/>
          <a:p>
            <a:r>
              <a:rPr lang="en-US" sz="2800" smtClean="0">
                <a:latin typeface="Tahoma" panose="020B0604030504040204" pitchFamily="34" charset="0"/>
                <a:ea typeface="Tahoma" panose="020B0604030504040204" pitchFamily="34" charset="0"/>
                <a:cs typeface="Tahoma" panose="020B0604030504040204" pitchFamily="34" charset="0"/>
              </a:rPr>
              <a:t>Giải thích và xác định giá trị thanh ghi A</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1461247" y="1196789"/>
            <a:ext cx="6096000" cy="3108543"/>
          </a:xfrm>
          <a:prstGeom prst="rect">
            <a:avLst/>
          </a:prstGeom>
        </p:spPr>
        <p:txBody>
          <a:bodyPr>
            <a:spAutoFit/>
          </a:bodyPr>
          <a:lstStyle/>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MOV A</a:t>
            </a:r>
            <a:r>
              <a:rPr lang="en-US" sz="2800" smtClean="0">
                <a:latin typeface="Tahoma" panose="020B0604030504040204" pitchFamily="34" charset="0"/>
                <a:ea typeface="Tahoma" panose="020B0604030504040204" pitchFamily="34" charset="0"/>
                <a:cs typeface="Tahoma" panose="020B0604030504040204" pitchFamily="34" charset="0"/>
              </a:rPr>
              <a:t>,#59H</a:t>
            </a:r>
            <a:endParaRPr lang="en-US" sz="2800">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MOV R1,#</a:t>
            </a:r>
            <a:r>
              <a:rPr lang="en-US" sz="2800" smtClean="0">
                <a:latin typeface="Tahoma" panose="020B0604030504040204" pitchFamily="34" charset="0"/>
                <a:ea typeface="Tahoma" panose="020B0604030504040204" pitchFamily="34" charset="0"/>
                <a:cs typeface="Tahoma" panose="020B0604030504040204" pitchFamily="34" charset="0"/>
              </a:rPr>
              <a:t>0A2H</a:t>
            </a:r>
            <a:endParaRPr lang="en-US" sz="2800">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ANL A,R1</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SETB C</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a:t>
            </a:r>
            <a:r>
              <a:rPr lang="en-US" sz="2800" smtClean="0">
                <a:latin typeface="Tahoma" panose="020B0604030504040204" pitchFamily="34" charset="0"/>
                <a:ea typeface="Tahoma" panose="020B0604030504040204" pitchFamily="34" charset="0"/>
                <a:cs typeface="Tahoma" panose="020B0604030504040204" pitchFamily="34" charset="0"/>
              </a:rPr>
              <a:t>RRC </a:t>
            </a:r>
            <a:r>
              <a:rPr lang="en-US" sz="2800">
                <a:latin typeface="Tahoma" panose="020B0604030504040204" pitchFamily="34" charset="0"/>
                <a:ea typeface="Tahoma" panose="020B0604030504040204" pitchFamily="34" charset="0"/>
                <a:cs typeface="Tahoma" panose="020B0604030504040204" pitchFamily="34" charset="0"/>
              </a:rPr>
              <a:t>A</a:t>
            </a:r>
          </a:p>
          <a:p>
            <a:pPr>
              <a:spcAft>
                <a:spcPts val="0"/>
              </a:spcAft>
            </a:pPr>
            <a:r>
              <a:rPr lang="en-US" sz="2800">
                <a:latin typeface="Tahoma" panose="020B0604030504040204" pitchFamily="34" charset="0"/>
                <a:ea typeface="Tahoma" panose="020B0604030504040204" pitchFamily="34" charset="0"/>
                <a:cs typeface="Tahoma" panose="020B0604030504040204" pitchFamily="34" charset="0"/>
              </a:rPr>
              <a:t>	SWAP A</a:t>
            </a:r>
          </a:p>
          <a:p>
            <a:r>
              <a:rPr lang="en-US" sz="2800">
                <a:latin typeface="Tahoma" panose="020B0604030504040204" pitchFamily="34" charset="0"/>
                <a:ea typeface="Tahoma" panose="020B0604030504040204" pitchFamily="34" charset="0"/>
                <a:cs typeface="Tahoma" panose="020B0604030504040204" pitchFamily="34" charset="0"/>
              </a:rPr>
              <a:t>	END</a:t>
            </a:r>
          </a:p>
        </p:txBody>
      </p:sp>
    </p:spTree>
    <p:extLst>
      <p:ext uri="{BB962C8B-B14F-4D97-AF65-F5344CB8AC3E}">
        <p14:creationId xmlns:p14="http://schemas.microsoft.com/office/powerpoint/2010/main" val="337922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a:bodyPr>
          <a:lstStyle/>
          <a:p>
            <a:r>
              <a:rPr lang="en-US" sz="2800" smtClean="0">
                <a:latin typeface="Tahoma" panose="020B0604030504040204" pitchFamily="34" charset="0"/>
                <a:ea typeface="Tahoma" panose="020B0604030504040204" pitchFamily="34" charset="0"/>
                <a:cs typeface="Tahoma" panose="020B0604030504040204" pitchFamily="34" charset="0"/>
              </a:rPr>
              <a:t>Giải thích và xác định giá trị thanh ghi A</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097741" y="1506072"/>
            <a:ext cx="8875059" cy="3349635"/>
          </a:xfrm>
          <a:prstGeom prst="rect">
            <a:avLst/>
          </a:prstGeom>
        </p:spPr>
        <p:txBody>
          <a:bodyPr wrap="square">
            <a:spAutoFit/>
          </a:bodyPr>
          <a:lstStyle/>
          <a:p>
            <a:pPr marL="2286000" marR="2099945">
              <a:lnSpc>
                <a:spcPts val="1350"/>
              </a:lnSpc>
              <a:spcBef>
                <a:spcPts val="5"/>
              </a:spcBef>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MOV A, #0ABH </a:t>
            </a:r>
            <a:endPar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286000" marR="2099945">
              <a:lnSpc>
                <a:spcPts val="1350"/>
              </a:lnSpc>
              <a:spcBef>
                <a:spcPts val="5"/>
              </a:spcBef>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
            </a:r>
            <a:b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b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MOV 20H, #03H </a:t>
            </a:r>
            <a:endPar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286000" marR="2099945">
              <a:lnSpc>
                <a:spcPts val="1350"/>
              </a:lnSpc>
              <a:spcBef>
                <a:spcPts val="5"/>
              </a:spcBef>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
            </a:r>
            <a:b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b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ADD A, #58H </a:t>
            </a:r>
            <a:endPar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286000" marR="2099945">
              <a:lnSpc>
                <a:spcPts val="1350"/>
              </a:lnSpc>
              <a:spcBef>
                <a:spcPts val="5"/>
              </a:spcBef>
              <a:spcAft>
                <a:spcPts val="800"/>
              </a:spcAft>
            </a:pPr>
            <a:endParaRPr lang="en-US" sz="2800" dirty="0">
              <a:latin typeface="Tahoma" panose="020B0604030504040204" pitchFamily="34" charset="0"/>
              <a:ea typeface="Tahoma" panose="020B0604030504040204" pitchFamily="34" charset="0"/>
              <a:cs typeface="Tahoma" panose="020B0604030504040204" pitchFamily="34" charset="0"/>
            </a:endParaRPr>
          </a:p>
          <a:p>
            <a:pPr marL="2286000" marR="1951355">
              <a:lnSpc>
                <a:spcPts val="1400"/>
              </a:lnSpc>
              <a:spcBef>
                <a:spcPts val="10"/>
              </a:spcBef>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CJNE A, 20H, DUNG </a:t>
            </a:r>
            <a:endPar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286000" marR="1951355">
              <a:lnSpc>
                <a:spcPts val="1400"/>
              </a:lnSpc>
              <a:spcBef>
                <a:spcPts val="10"/>
              </a:spcBef>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
            </a:r>
            <a:b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b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MOV A, #00H </a:t>
            </a:r>
            <a:endPar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286000" marR="1951355">
              <a:lnSpc>
                <a:spcPts val="1400"/>
              </a:lnSpc>
              <a:spcBef>
                <a:spcPts val="10"/>
              </a:spcBef>
              <a:spcAft>
                <a:spcPts val="800"/>
              </a:spcAft>
            </a:pPr>
            <a:endParaRPr lang="en-US" sz="2800" dirty="0">
              <a:latin typeface="Tahoma" panose="020B0604030504040204" pitchFamily="34" charset="0"/>
              <a:ea typeface="Tahoma" panose="020B0604030504040204" pitchFamily="34" charset="0"/>
              <a:cs typeface="Tahoma" panose="020B0604030504040204" pitchFamily="34" charset="0"/>
            </a:endParaRPr>
          </a:p>
          <a:p>
            <a:pPr marL="914400" indent="342900">
              <a:lnSpc>
                <a:spcPts val="1380"/>
              </a:lnSpc>
              <a:spcBef>
                <a:spcPts val="40"/>
              </a:spcBef>
              <a:spcAft>
                <a:spcPts val="800"/>
              </a:spcAft>
              <a:tabLst>
                <a:tab pos="2285365" algn="l"/>
              </a:tabLst>
            </a:pPr>
            <a:r>
              <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rPr>
              <a:t>DUNG:MOV </a:t>
            </a: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20H, #</a:t>
            </a:r>
            <a:r>
              <a:rPr lang="pt-BR" sz="2800" spc="-15" dirty="0" smtClean="0">
                <a:solidFill>
                  <a:srgbClr val="000000"/>
                </a:solidFill>
                <a:latin typeface="Tahoma" panose="020B0604030504040204" pitchFamily="34" charset="0"/>
                <a:ea typeface="Tahoma" panose="020B0604030504040204" pitchFamily="34" charset="0"/>
                <a:cs typeface="Tahoma" panose="020B0604030504040204" pitchFamily="34" charset="0"/>
              </a:rPr>
              <a:t>0ABH</a:t>
            </a:r>
          </a:p>
          <a:p>
            <a:pPr marL="914400" indent="342900">
              <a:lnSpc>
                <a:spcPts val="1380"/>
              </a:lnSpc>
              <a:spcBef>
                <a:spcPts val="40"/>
              </a:spcBef>
              <a:spcAft>
                <a:spcPts val="800"/>
              </a:spcAft>
              <a:tabLst>
                <a:tab pos="2285365" algn="l"/>
              </a:tabLst>
            </a:pPr>
            <a:endParaRPr lang="en-US" sz="2800" dirty="0">
              <a:latin typeface="Tahoma" panose="020B0604030504040204" pitchFamily="34" charset="0"/>
              <a:ea typeface="Tahoma" panose="020B0604030504040204" pitchFamily="34" charset="0"/>
              <a:cs typeface="Tahoma" panose="020B0604030504040204" pitchFamily="34" charset="0"/>
            </a:endParaRPr>
          </a:p>
          <a:p>
            <a:pPr marL="914400" indent="342900">
              <a:lnSpc>
                <a:spcPts val="1380"/>
              </a:lnSpc>
              <a:spcAft>
                <a:spcPts val="800"/>
              </a:spcAft>
            </a:pPr>
            <a:r>
              <a:rPr lang="pt-BR" sz="2800" spc="-15" dirty="0">
                <a:solidFill>
                  <a:srgbClr val="000000"/>
                </a:solidFill>
                <a:latin typeface="Tahoma" panose="020B0604030504040204" pitchFamily="34" charset="0"/>
                <a:ea typeface="Tahoma" panose="020B0604030504040204" pitchFamily="34" charset="0"/>
                <a:cs typeface="Tahoma" panose="020B0604030504040204" pitchFamily="34" charset="0"/>
              </a:rPr>
              <a:t>Kết quả của thanh ghi A và 20H là:</a:t>
            </a:r>
            <a:endParaRPr lang="en-US" sz="2800"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4325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024" y="109631"/>
            <a:ext cx="10515600" cy="1325563"/>
          </a:xfrm>
        </p:spPr>
        <p:txBody>
          <a:bodyPr>
            <a:normAutofit/>
          </a:bodyPr>
          <a:lstStyle/>
          <a:p>
            <a:r>
              <a:rPr lang="en-US" sz="2800" smtClean="0">
                <a:latin typeface="Tahoma" panose="020B0604030504040204" pitchFamily="34" charset="0"/>
                <a:ea typeface="Tahoma" panose="020B0604030504040204" pitchFamily="34" charset="0"/>
                <a:cs typeface="Tahoma" panose="020B0604030504040204" pitchFamily="34" charset="0"/>
              </a:rPr>
              <a:t>Bài tập cải thiện </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198120" y="1635115"/>
            <a:ext cx="10515600" cy="4351338"/>
          </a:xfrm>
        </p:spPr>
        <p:txBody>
          <a:bodyPr/>
          <a:lstStyle/>
          <a:p>
            <a:r>
              <a:rPr lang="fr-FR" smtClean="0">
                <a:solidFill>
                  <a:srgbClr val="FF0000"/>
                </a:solidFill>
              </a:rPr>
              <a:t> Đ 1</a:t>
            </a:r>
            <a:r>
              <a:rPr lang="fr-FR" smtClean="0"/>
              <a:t>: Cho </a:t>
            </a:r>
            <a:r>
              <a:rPr lang="fr-FR"/>
              <a:t>đoạn mã Assembler sau: </a:t>
            </a:r>
            <a:endParaRPr lang="en-US"/>
          </a:p>
          <a:p>
            <a:r>
              <a:rPr lang="pt-BR"/>
              <a:t>MOV   R0, #7EH </a:t>
            </a:r>
            <a:br>
              <a:rPr lang="pt-BR"/>
            </a:br>
            <a:r>
              <a:rPr lang="pt-BR"/>
              <a:t>MOV   7EH, #55H </a:t>
            </a:r>
            <a:br>
              <a:rPr lang="pt-BR"/>
            </a:br>
            <a:r>
              <a:rPr lang="pt-BR"/>
              <a:t>MOV 7FH, #4FH </a:t>
            </a:r>
            <a:br>
              <a:rPr lang="pt-BR"/>
            </a:br>
            <a:r>
              <a:rPr lang="pt-BR"/>
              <a:t>INC R0 </a:t>
            </a:r>
            <a:endParaRPr lang="en-US"/>
          </a:p>
          <a:p>
            <a:r>
              <a:rPr lang="pt-BR"/>
              <a:t>MOV A, 7EH </a:t>
            </a:r>
            <a:br>
              <a:rPr lang="pt-BR"/>
            </a:br>
            <a:r>
              <a:rPr lang="pt-BR"/>
              <a:t>ANL A, @R0 </a:t>
            </a:r>
            <a:br>
              <a:rPr lang="pt-BR"/>
            </a:br>
            <a:r>
              <a:rPr lang="pt-BR"/>
              <a:t>MOV R0, A </a:t>
            </a:r>
            <a:br>
              <a:rPr lang="pt-BR"/>
            </a:br>
            <a:r>
              <a:rPr lang="pt-BR"/>
              <a:t>ANL A, 7EH </a:t>
            </a:r>
            <a:endParaRPr lang="en-US"/>
          </a:p>
          <a:p>
            <a:r>
              <a:rPr lang="pt-BR"/>
              <a:t>Kết quả của thanh ghi A là: </a:t>
            </a:r>
            <a:endParaRPr lang="en-US"/>
          </a:p>
          <a:p>
            <a:endParaRPr lang="en-US"/>
          </a:p>
        </p:txBody>
      </p:sp>
      <p:sp>
        <p:nvSpPr>
          <p:cNvPr id="4" name="Rectangle 3"/>
          <p:cNvSpPr/>
          <p:nvPr/>
        </p:nvSpPr>
        <p:spPr>
          <a:xfrm>
            <a:off x="6461760" y="1635115"/>
            <a:ext cx="6096000" cy="3970318"/>
          </a:xfrm>
          <a:prstGeom prst="rect">
            <a:avLst/>
          </a:prstGeom>
        </p:spPr>
        <p:txBody>
          <a:bodyPr>
            <a:spAutoFit/>
          </a:bodyPr>
          <a:lstStyle/>
          <a:p>
            <a:r>
              <a:rPr lang="fr-FR" sz="2800">
                <a:latin typeface="Tahoma" panose="020B0604030504040204" pitchFamily="34" charset="0"/>
                <a:ea typeface="Tahoma" panose="020B0604030504040204" pitchFamily="34" charset="0"/>
                <a:cs typeface="Tahoma" panose="020B0604030504040204" pitchFamily="34" charset="0"/>
              </a:rPr>
              <a:t> </a:t>
            </a:r>
            <a:r>
              <a:rPr lang="fr-FR" sz="2800">
                <a:solidFill>
                  <a:srgbClr val="FF0000"/>
                </a:solidFill>
                <a:latin typeface="Tahoma" panose="020B0604030504040204" pitchFamily="34" charset="0"/>
                <a:ea typeface="Tahoma" panose="020B0604030504040204" pitchFamily="34" charset="0"/>
                <a:cs typeface="Tahoma" panose="020B0604030504040204" pitchFamily="34" charset="0"/>
              </a:rPr>
              <a:t>Đ2</a:t>
            </a:r>
            <a:r>
              <a:rPr lang="fr-FR" sz="2800">
                <a:latin typeface="Tahoma" panose="020B0604030504040204" pitchFamily="34" charset="0"/>
                <a:ea typeface="Tahoma" panose="020B0604030504040204" pitchFamily="34" charset="0"/>
                <a:cs typeface="Tahoma" panose="020B0604030504040204" pitchFamily="34" charset="0"/>
              </a:rPr>
              <a:t>:Cho đoạn mã Assembler sau: </a:t>
            </a:r>
            <a:endParaRPr lang="en-US" sz="2800">
              <a:latin typeface="Tahoma" panose="020B0604030504040204" pitchFamily="34" charset="0"/>
              <a:ea typeface="Tahoma" panose="020B0604030504040204" pitchFamily="34" charset="0"/>
              <a:cs typeface="Tahoma" panose="020B0604030504040204" pitchFamily="34" charset="0"/>
            </a:endParaRPr>
          </a:p>
          <a:p>
            <a:r>
              <a:rPr lang="pt-BR" sz="2800">
                <a:latin typeface="Tahoma" panose="020B0604030504040204" pitchFamily="34" charset="0"/>
                <a:ea typeface="Tahoma" panose="020B0604030504040204" pitchFamily="34" charset="0"/>
                <a:cs typeface="Tahoma" panose="020B0604030504040204" pitchFamily="34" charset="0"/>
              </a:rPr>
              <a:t>MOV 4BH, #56H </a:t>
            </a:r>
            <a:br>
              <a:rPr lang="pt-BR" sz="2800">
                <a:latin typeface="Tahoma" panose="020B0604030504040204" pitchFamily="34" charset="0"/>
                <a:ea typeface="Tahoma" panose="020B0604030504040204" pitchFamily="34" charset="0"/>
                <a:cs typeface="Tahoma" panose="020B0604030504040204" pitchFamily="34" charset="0"/>
              </a:rPr>
            </a:br>
            <a:r>
              <a:rPr lang="pt-BR" sz="2800">
                <a:latin typeface="Tahoma" panose="020B0604030504040204" pitchFamily="34" charset="0"/>
                <a:ea typeface="Tahoma" panose="020B0604030504040204" pitchFamily="34" charset="0"/>
                <a:cs typeface="Tahoma" panose="020B0604030504040204" pitchFamily="34" charset="0"/>
              </a:rPr>
              <a:t>MOV R0, #4AH </a:t>
            </a:r>
            <a:br>
              <a:rPr lang="pt-BR" sz="2800">
                <a:latin typeface="Tahoma" panose="020B0604030504040204" pitchFamily="34" charset="0"/>
                <a:ea typeface="Tahoma" panose="020B0604030504040204" pitchFamily="34" charset="0"/>
                <a:cs typeface="Tahoma" panose="020B0604030504040204" pitchFamily="34" charset="0"/>
              </a:rPr>
            </a:br>
            <a:r>
              <a:rPr lang="pt-BR" sz="2800">
                <a:latin typeface="Tahoma" panose="020B0604030504040204" pitchFamily="34" charset="0"/>
                <a:ea typeface="Tahoma" panose="020B0604030504040204" pitchFamily="34" charset="0"/>
                <a:cs typeface="Tahoma" panose="020B0604030504040204" pitchFamily="34" charset="0"/>
              </a:rPr>
              <a:t>MOV A, #14H </a:t>
            </a:r>
            <a:br>
              <a:rPr lang="pt-BR" sz="2800">
                <a:latin typeface="Tahoma" panose="020B0604030504040204" pitchFamily="34" charset="0"/>
                <a:ea typeface="Tahoma" panose="020B0604030504040204" pitchFamily="34" charset="0"/>
                <a:cs typeface="Tahoma" panose="020B0604030504040204" pitchFamily="34" charset="0"/>
              </a:rPr>
            </a:br>
            <a:r>
              <a:rPr lang="pt-BR" sz="2800">
                <a:latin typeface="Tahoma" panose="020B0604030504040204" pitchFamily="34" charset="0"/>
                <a:ea typeface="Tahoma" panose="020B0604030504040204" pitchFamily="34" charset="0"/>
                <a:cs typeface="Tahoma" panose="020B0604030504040204" pitchFamily="34" charset="0"/>
              </a:rPr>
              <a:t>INC A </a:t>
            </a:r>
            <a:endParaRPr lang="en-US" sz="2800">
              <a:latin typeface="Tahoma" panose="020B0604030504040204" pitchFamily="34" charset="0"/>
              <a:ea typeface="Tahoma" panose="020B0604030504040204" pitchFamily="34" charset="0"/>
              <a:cs typeface="Tahoma" panose="020B0604030504040204" pitchFamily="34" charset="0"/>
            </a:endParaRPr>
          </a:p>
          <a:p>
            <a:r>
              <a:rPr lang="pt-BR" sz="2800">
                <a:latin typeface="Tahoma" panose="020B0604030504040204" pitchFamily="34" charset="0"/>
                <a:ea typeface="Tahoma" panose="020B0604030504040204" pitchFamily="34" charset="0"/>
                <a:cs typeface="Tahoma" panose="020B0604030504040204" pitchFamily="34" charset="0"/>
              </a:rPr>
              <a:t>MOV @R0, A </a:t>
            </a:r>
            <a:br>
              <a:rPr lang="pt-BR" sz="2800">
                <a:latin typeface="Tahoma" panose="020B0604030504040204" pitchFamily="34" charset="0"/>
                <a:ea typeface="Tahoma" panose="020B0604030504040204" pitchFamily="34" charset="0"/>
                <a:cs typeface="Tahoma" panose="020B0604030504040204" pitchFamily="34" charset="0"/>
              </a:rPr>
            </a:br>
            <a:r>
              <a:rPr lang="pt-BR" sz="2800">
                <a:latin typeface="Tahoma" panose="020B0604030504040204" pitchFamily="34" charset="0"/>
                <a:ea typeface="Tahoma" panose="020B0604030504040204" pitchFamily="34" charset="0"/>
                <a:cs typeface="Tahoma" panose="020B0604030504040204" pitchFamily="34" charset="0"/>
              </a:rPr>
              <a:t>INC R0 </a:t>
            </a:r>
            <a:endParaRPr lang="en-US" sz="2800">
              <a:latin typeface="Tahoma" panose="020B0604030504040204" pitchFamily="34" charset="0"/>
              <a:ea typeface="Tahoma" panose="020B0604030504040204" pitchFamily="34" charset="0"/>
              <a:cs typeface="Tahoma" panose="020B0604030504040204" pitchFamily="34" charset="0"/>
            </a:endParaRPr>
          </a:p>
          <a:p>
            <a:r>
              <a:rPr lang="pt-BR" sz="2800">
                <a:latin typeface="Tahoma" panose="020B0604030504040204" pitchFamily="34" charset="0"/>
                <a:ea typeface="Tahoma" panose="020B0604030504040204" pitchFamily="34" charset="0"/>
                <a:cs typeface="Tahoma" panose="020B0604030504040204" pitchFamily="34" charset="0"/>
              </a:rPr>
              <a:t>MOV A,@R0 </a:t>
            </a:r>
            <a:endParaRPr lang="en-US" sz="2800">
              <a:latin typeface="Tahoma" panose="020B0604030504040204" pitchFamily="34" charset="0"/>
              <a:ea typeface="Tahoma" panose="020B0604030504040204" pitchFamily="34" charset="0"/>
              <a:cs typeface="Tahoma" panose="020B0604030504040204" pitchFamily="34" charset="0"/>
            </a:endParaRPr>
          </a:p>
          <a:p>
            <a:r>
              <a:rPr lang="pt-BR" sz="2800">
                <a:latin typeface="Tahoma" panose="020B0604030504040204" pitchFamily="34" charset="0"/>
                <a:ea typeface="Tahoma" panose="020B0604030504040204" pitchFamily="34" charset="0"/>
                <a:cs typeface="Tahoma" panose="020B0604030504040204" pitchFamily="34" charset="0"/>
              </a:rPr>
              <a:t>Kết quả thanh ghi R0: </a:t>
            </a:r>
            <a:endParaRPr lang="en-US" sz="28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345923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024" y="109631"/>
            <a:ext cx="10515600" cy="1325563"/>
          </a:xfrm>
        </p:spPr>
        <p:txBody>
          <a:bodyPr>
            <a:normAutofit/>
          </a:bodyPr>
          <a:lstStyle/>
          <a:p>
            <a:r>
              <a:rPr lang="en-US" sz="2800" smtClean="0">
                <a:latin typeface="Tahoma" panose="020B0604030504040204" pitchFamily="34" charset="0"/>
                <a:ea typeface="Tahoma" panose="020B0604030504040204" pitchFamily="34" charset="0"/>
                <a:cs typeface="Tahoma" panose="020B0604030504040204" pitchFamily="34" charset="0"/>
              </a:rPr>
              <a:t>Bài tập cải thiện </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264994" y="1783519"/>
            <a:ext cx="5480713" cy="4351338"/>
          </a:xfrm>
        </p:spPr>
        <p:txBody>
          <a:bodyPr/>
          <a:lstStyle/>
          <a:p>
            <a:pPr marL="0" indent="0">
              <a:buNone/>
            </a:pPr>
            <a:r>
              <a:rPr lang="fr-FR" dirty="0" smtClean="0"/>
              <a:t> </a:t>
            </a:r>
            <a:r>
              <a:rPr lang="fr-FR" dirty="0" smtClean="0">
                <a:solidFill>
                  <a:srgbClr val="FF0000"/>
                </a:solidFill>
              </a:rPr>
              <a:t>Đ1</a:t>
            </a:r>
            <a:r>
              <a:rPr lang="fr-FR" dirty="0" smtClean="0"/>
              <a:t>:Cho </a:t>
            </a:r>
            <a:r>
              <a:rPr lang="fr-FR" dirty="0" err="1"/>
              <a:t>đoạn</a:t>
            </a:r>
            <a:r>
              <a:rPr lang="fr-FR" dirty="0"/>
              <a:t> </a:t>
            </a:r>
            <a:r>
              <a:rPr lang="fr-FR" dirty="0" err="1"/>
              <a:t>mã</a:t>
            </a:r>
            <a:r>
              <a:rPr lang="fr-FR" dirty="0"/>
              <a:t> Assembler </a:t>
            </a:r>
            <a:r>
              <a:rPr lang="fr-FR" dirty="0" err="1"/>
              <a:t>sau</a:t>
            </a:r>
            <a:r>
              <a:rPr lang="fr-FR" dirty="0"/>
              <a:t>: </a:t>
            </a:r>
            <a:endParaRPr lang="en-US" dirty="0"/>
          </a:p>
          <a:p>
            <a:pPr marL="0" indent="0">
              <a:buNone/>
            </a:pPr>
            <a:r>
              <a:rPr lang="pt-BR" dirty="0"/>
              <a:t>MOV 4BH, #56H </a:t>
            </a:r>
            <a:br>
              <a:rPr lang="pt-BR" dirty="0"/>
            </a:br>
            <a:r>
              <a:rPr lang="pt-BR" dirty="0"/>
              <a:t>MOV R0, #4AH </a:t>
            </a:r>
            <a:br>
              <a:rPr lang="pt-BR" dirty="0"/>
            </a:br>
            <a:r>
              <a:rPr lang="pt-BR" dirty="0"/>
              <a:t>MOV A, #14H </a:t>
            </a:r>
            <a:br>
              <a:rPr lang="pt-BR" dirty="0"/>
            </a:br>
            <a:r>
              <a:rPr lang="pt-BR" dirty="0"/>
              <a:t>INC A </a:t>
            </a:r>
            <a:endParaRPr lang="en-US" dirty="0"/>
          </a:p>
          <a:p>
            <a:pPr marL="0" indent="0">
              <a:buNone/>
            </a:pPr>
            <a:r>
              <a:rPr lang="pt-BR" dirty="0" smtClean="0"/>
              <a:t>MOV </a:t>
            </a:r>
            <a:r>
              <a:rPr lang="pt-BR" dirty="0"/>
              <a:t>A,@R0 </a:t>
            </a:r>
            <a:endParaRPr lang="en-US" dirty="0"/>
          </a:p>
          <a:p>
            <a:pPr marL="0" indent="0">
              <a:buNone/>
            </a:pPr>
            <a:r>
              <a:rPr lang="pt-BR" dirty="0"/>
              <a:t>Kết quả thanh ghi R0: </a:t>
            </a:r>
            <a:endParaRPr lang="en-US" dirty="0"/>
          </a:p>
          <a:p>
            <a:endParaRPr lang="en-US" dirty="0"/>
          </a:p>
        </p:txBody>
      </p:sp>
      <p:sp>
        <p:nvSpPr>
          <p:cNvPr id="4" name="Rectangle 3"/>
          <p:cNvSpPr/>
          <p:nvPr/>
        </p:nvSpPr>
        <p:spPr>
          <a:xfrm>
            <a:off x="6937612" y="1687984"/>
            <a:ext cx="4840406" cy="3970318"/>
          </a:xfrm>
          <a:prstGeom prst="rect">
            <a:avLst/>
          </a:prstGeom>
        </p:spPr>
        <p:txBody>
          <a:bodyPr wrap="square">
            <a:spAutoFit/>
          </a:bodyPr>
          <a:lstStyle/>
          <a:p>
            <a:r>
              <a:rPr lang="en-US" sz="2800" dirty="0" smtClean="0">
                <a:solidFill>
                  <a:srgbClr val="FF0000"/>
                </a:solidFill>
                <a:latin typeface="+mj-lt"/>
              </a:rPr>
              <a:t>Đ 2:</a:t>
            </a:r>
            <a:r>
              <a:rPr lang="vi-VN" sz="2800" dirty="0" smtClean="0">
                <a:latin typeface="+mj-lt"/>
              </a:rPr>
              <a:t>Cho </a:t>
            </a:r>
            <a:r>
              <a:rPr lang="vi-VN" sz="2800" dirty="0">
                <a:latin typeface="+mj-lt"/>
              </a:rPr>
              <a:t>đoạn chương trình sau: </a:t>
            </a:r>
          </a:p>
          <a:p>
            <a:r>
              <a:rPr lang="vi-VN" sz="2800" dirty="0">
                <a:latin typeface="+mj-lt"/>
              </a:rPr>
              <a:t>	              </a:t>
            </a:r>
            <a:r>
              <a:rPr lang="vi-VN" sz="2800" dirty="0" smtClean="0">
                <a:latin typeface="+mj-lt"/>
              </a:rPr>
              <a:t>MOV </a:t>
            </a:r>
            <a:r>
              <a:rPr lang="vi-VN" sz="2800" dirty="0">
                <a:latin typeface="+mj-lt"/>
              </a:rPr>
              <a:t>A,# 82H </a:t>
            </a:r>
          </a:p>
          <a:p>
            <a:r>
              <a:rPr lang="vi-VN" sz="2800" dirty="0">
                <a:latin typeface="+mj-lt"/>
              </a:rPr>
              <a:t>	              </a:t>
            </a:r>
            <a:r>
              <a:rPr lang="vi-VN" sz="2800" dirty="0" smtClean="0">
                <a:latin typeface="+mj-lt"/>
              </a:rPr>
              <a:t>MOV </a:t>
            </a:r>
            <a:r>
              <a:rPr lang="vi-VN" sz="2800" dirty="0">
                <a:latin typeface="+mj-lt"/>
              </a:rPr>
              <a:t>R1,#C5H</a:t>
            </a:r>
          </a:p>
          <a:p>
            <a:r>
              <a:rPr lang="vi-VN" sz="2800" dirty="0">
                <a:latin typeface="+mj-lt"/>
              </a:rPr>
              <a:t>	               </a:t>
            </a:r>
            <a:r>
              <a:rPr lang="vi-VN" sz="2800" dirty="0" smtClean="0">
                <a:latin typeface="+mj-lt"/>
              </a:rPr>
              <a:t>ANL </a:t>
            </a:r>
            <a:r>
              <a:rPr lang="vi-VN" sz="2800" dirty="0">
                <a:latin typeface="+mj-lt"/>
              </a:rPr>
              <a:t>A,R1</a:t>
            </a:r>
          </a:p>
          <a:p>
            <a:r>
              <a:rPr lang="vi-VN" sz="2800" dirty="0">
                <a:latin typeface="+mj-lt"/>
              </a:rPr>
              <a:t>	               </a:t>
            </a:r>
            <a:r>
              <a:rPr lang="vi-VN" sz="2800" dirty="0" smtClean="0">
                <a:latin typeface="+mj-lt"/>
              </a:rPr>
              <a:t>SWAP </a:t>
            </a:r>
            <a:r>
              <a:rPr lang="vi-VN" sz="2800" dirty="0">
                <a:latin typeface="+mj-lt"/>
              </a:rPr>
              <a:t>A</a:t>
            </a:r>
          </a:p>
          <a:p>
            <a:r>
              <a:rPr lang="vi-VN" sz="2800" dirty="0">
                <a:latin typeface="+mj-lt"/>
              </a:rPr>
              <a:t>	</a:t>
            </a:r>
            <a:r>
              <a:rPr lang="vi-VN" sz="2800">
                <a:latin typeface="+mj-lt"/>
              </a:rPr>
              <a:t>                 </a:t>
            </a:r>
            <a:r>
              <a:rPr lang="vi-VN" sz="2800" smtClean="0">
                <a:latin typeface="+mj-lt"/>
              </a:rPr>
              <a:t>END</a:t>
            </a:r>
            <a:endParaRPr lang="vi-VN" sz="2800" dirty="0">
              <a:latin typeface="+mj-lt"/>
            </a:endParaRPr>
          </a:p>
          <a:p>
            <a:r>
              <a:rPr lang="vi-VN" sz="2800" dirty="0">
                <a:latin typeface="+mj-lt"/>
              </a:rPr>
              <a:t>Giải thích đoạn chương trình trên và cho biết kết quả cuối cùng trong thanh ghi A</a:t>
            </a:r>
          </a:p>
        </p:txBody>
      </p:sp>
    </p:spTree>
    <p:extLst>
      <p:ext uri="{BB962C8B-B14F-4D97-AF65-F5344CB8AC3E}">
        <p14:creationId xmlns:p14="http://schemas.microsoft.com/office/powerpoint/2010/main" val="34569347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4216</TotalTime>
  <Words>212</Words>
  <Application>Microsoft Office PowerPoint</Application>
  <PresentationFormat>Widescreen</PresentationFormat>
  <Paragraphs>91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Tahoma</vt:lpstr>
      <vt:lpstr>Times New Roman</vt:lpstr>
      <vt:lpstr>Office Theme</vt:lpstr>
      <vt:lpstr>PowerPoint Presentation</vt:lpstr>
      <vt:lpstr>CÁCH VIẾT DÙNG VÒNG LẶP:  DELAY204µS: MOV  70H,#100  ;2T    DJNZ  70H,$  ;2T × 100    RET    ;2T </vt:lpstr>
      <vt:lpstr>ĐIỀU CHỈNH:  DELAY100MS: MOV  71H,#198  ;2T DEL:   CALL 500 µS  ;(2T + 500T)×198    DJNZ  71H,DEL  ;2T×198    RET     ;2T TTG  = (2T+2T) + (2T+500T)×198 + 2T×198 = 99, 796 µS  - SAI SỐ THIẾU 204S THIẾU THÌ THÊM </vt:lpstr>
      <vt:lpstr>VIẾT LẠI CHƯƠNG TRÌNH ĐỂ DỄ ĐIỀU CHỈNH:  DELAY100MS: MOV  71H,#X  ;2T DEL:   MOV  70H,#Y  ;2T        × X    DJNZ  70H,$   ;2T×Y  × X    DJNZ  71H,DEL  ;2T       × X     RET     ;2T </vt:lpstr>
      <vt:lpstr>DELAY100MS: MOV  71H,#250  ;2T DEL:   MOV  70H,#197  ;2T        × X    DJNZ  70H,$   ;2T×Y  × X    DJNZ  71H,DEL  ;2T       × X     MOV  72H,#122  ;2T    DJNZ  72H,$   ;2T×122= 244T    NOP     ;1T    RET     ;2T </vt:lpstr>
      <vt:lpstr>TẠI SAO CHƯƠNG TRÌNH CON HIENTHI LẠI CHÈN TRONG CHƯƠNG TRÌNH DELAY? DO CHƯƠNG TRÌNH HIỂN THỊ DÙNG PHƯƠNG PHÁP QUÉT, NÊN PHẢI QUÉT LED LIÊN TỤC, NẾU NGỪNG QUÉT THÌ LED SẼ TẮT, HOẶC NẾU  1 CHƯƠNG TRÌNH NÀO ĐÓ THỰC HIỆN CHIẾM NHIỀU THỜI GIAN THÌ CŨNG LÀM LED TẮT. TRONG CHƯƠNG TRÌNH TRÊN THÌ CHƯƠNG TRÌNH CON DELAY SẼ CHIẾM NHIỀU THỜI GIAN THỰC HIỆN, NÊN PHẢI CHÈN HIỂN THỊ VÀO CHƯƠNG TRÌNH CON DELAY. </vt:lpstr>
      <vt:lpstr>Giải thích và xác định giá trị thanh ghi A</vt:lpstr>
      <vt:lpstr>Giải thích và xác định giá trị thanh ghi A</vt:lpstr>
      <vt:lpstr>Giải thích và xác định giá trị thanh ghi A</vt:lpstr>
      <vt:lpstr>Bài tập cải thiện </vt:lpstr>
      <vt:lpstr>Bài tập cải thiện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TẬP VI XỬ LÝ</dc:title>
  <dc:creator>SONY</dc:creator>
  <cp:lastModifiedBy>w764</cp:lastModifiedBy>
  <cp:revision>128</cp:revision>
  <dcterms:created xsi:type="dcterms:W3CDTF">2016-03-14T00:59:09Z</dcterms:created>
  <dcterms:modified xsi:type="dcterms:W3CDTF">2017-05-22T00:30:24Z</dcterms:modified>
</cp:coreProperties>
</file>